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Archivo Black" panose="020B0604020202020204" charset="0"/>
      <p:regular r:id="rId7"/>
    </p:embeddedFont>
    <p:embeddedFont>
      <p:font typeface="Bebas Neue" panose="020B0606020202050201" pitchFamily="34" charset="0"/>
      <p:regular r:id="rId8"/>
    </p:embeddedFont>
    <p:embeddedFont>
      <p:font typeface="Helvetica Neue" panose="02000A03050000020004"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3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8da54b651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8da54b65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da54b651a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da54b651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da54b651a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da54b651a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da54b651a_1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da54b651a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CUSTOM_8">
    <p:bg>
      <p:bgPr>
        <a:solidFill>
          <a:srgbClr val="10E4F9"/>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Message">
  <p:cSld name="CUSTOM_4_1">
    <p:bg>
      <p:bgPr>
        <a:solidFill>
          <a:schemeClr val="dk1"/>
        </a:solidFill>
        <a:effectLst/>
      </p:bgPr>
    </p:bg>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54" name="Google Shape;54;p14"/>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55" name="Google Shape;55;p14"/>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solidFill>
                  <a:srgbClr val="FAFAFA"/>
                </a:solidFill>
                <a:latin typeface="Helvetica Neue"/>
                <a:ea typeface="Helvetica Neue"/>
                <a:cs typeface="Helvetica Neue"/>
                <a:sym typeface="Helvetica Neue"/>
              </a:defRPr>
            </a:lvl1pPr>
            <a:lvl2pPr lvl="1" algn="r" rtl="0">
              <a:buNone/>
              <a:defRPr sz="700">
                <a:solidFill>
                  <a:srgbClr val="FAFAFA"/>
                </a:solidFill>
                <a:latin typeface="Helvetica Neue"/>
                <a:ea typeface="Helvetica Neue"/>
                <a:cs typeface="Helvetica Neue"/>
                <a:sym typeface="Helvetica Neue"/>
              </a:defRPr>
            </a:lvl2pPr>
            <a:lvl3pPr lvl="2" algn="r" rtl="0">
              <a:buNone/>
              <a:defRPr sz="700">
                <a:solidFill>
                  <a:srgbClr val="FAFAFA"/>
                </a:solidFill>
                <a:latin typeface="Helvetica Neue"/>
                <a:ea typeface="Helvetica Neue"/>
                <a:cs typeface="Helvetica Neue"/>
                <a:sym typeface="Helvetica Neue"/>
              </a:defRPr>
            </a:lvl3pPr>
            <a:lvl4pPr lvl="3" algn="r" rtl="0">
              <a:buNone/>
              <a:defRPr sz="700">
                <a:solidFill>
                  <a:srgbClr val="FAFAFA"/>
                </a:solidFill>
                <a:latin typeface="Helvetica Neue"/>
                <a:ea typeface="Helvetica Neue"/>
                <a:cs typeface="Helvetica Neue"/>
                <a:sym typeface="Helvetica Neue"/>
              </a:defRPr>
            </a:lvl4pPr>
            <a:lvl5pPr lvl="4" algn="r" rtl="0">
              <a:buNone/>
              <a:defRPr sz="700">
                <a:solidFill>
                  <a:srgbClr val="FAFAFA"/>
                </a:solidFill>
                <a:latin typeface="Helvetica Neue"/>
                <a:ea typeface="Helvetica Neue"/>
                <a:cs typeface="Helvetica Neue"/>
                <a:sym typeface="Helvetica Neue"/>
              </a:defRPr>
            </a:lvl5pPr>
            <a:lvl6pPr lvl="5" algn="r" rtl="0">
              <a:buNone/>
              <a:defRPr sz="700">
                <a:solidFill>
                  <a:srgbClr val="FAFAFA"/>
                </a:solidFill>
                <a:latin typeface="Helvetica Neue"/>
                <a:ea typeface="Helvetica Neue"/>
                <a:cs typeface="Helvetica Neue"/>
                <a:sym typeface="Helvetica Neue"/>
              </a:defRPr>
            </a:lvl6pPr>
            <a:lvl7pPr lvl="6" algn="r" rtl="0">
              <a:buNone/>
              <a:defRPr sz="700">
                <a:solidFill>
                  <a:srgbClr val="FAFAFA"/>
                </a:solidFill>
                <a:latin typeface="Helvetica Neue"/>
                <a:ea typeface="Helvetica Neue"/>
                <a:cs typeface="Helvetica Neue"/>
                <a:sym typeface="Helvetica Neue"/>
              </a:defRPr>
            </a:lvl7pPr>
            <a:lvl8pPr lvl="7" algn="r" rtl="0">
              <a:buNone/>
              <a:defRPr sz="700">
                <a:solidFill>
                  <a:srgbClr val="FAFAFA"/>
                </a:solidFill>
                <a:latin typeface="Helvetica Neue"/>
                <a:ea typeface="Helvetica Neue"/>
                <a:cs typeface="Helvetica Neue"/>
                <a:sym typeface="Helvetica Neue"/>
              </a:defRPr>
            </a:lvl8pPr>
            <a:lvl9pPr lvl="8" algn="r" rtl="0">
              <a:buNone/>
              <a:defRPr sz="700">
                <a:solidFill>
                  <a:srgbClr val="FAFAFA"/>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56" name="Google Shape;56;p14"/>
          <p:cNvPicPr preferRelativeResize="0"/>
          <p:nvPr/>
        </p:nvPicPr>
        <p:blipFill rotWithShape="1">
          <a:blip r:embed="rId3">
            <a:alphaModFix/>
          </a:blip>
          <a:srcRect t="29535" r="24653" b="20606"/>
          <a:stretch/>
        </p:blipFill>
        <p:spPr>
          <a:xfrm rot="5400000">
            <a:off x="4862512" y="862012"/>
            <a:ext cx="5153024" cy="3409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ype + Full Photo Image">
  <p:cSld name="CUSTOM_2">
    <p:bg>
      <p:bgPr>
        <a:solidFill>
          <a:schemeClr val="dk1"/>
        </a:solidFill>
        <a:effectLst/>
      </p:bgPr>
    </p:bg>
    <p:spTree>
      <p:nvGrpSpPr>
        <p:cNvPr id="1" name="Shape 57"/>
        <p:cNvGrpSpPr/>
        <p:nvPr/>
      </p:nvGrpSpPr>
      <p:grpSpPr>
        <a:xfrm>
          <a:off x="0" y="0"/>
          <a:ext cx="0" cy="0"/>
          <a:chOff x="0" y="0"/>
          <a:chExt cx="0" cy="0"/>
        </a:xfrm>
      </p:grpSpPr>
      <p:sp>
        <p:nvSpPr>
          <p:cNvPr id="58" name="Google Shape;58;p15"/>
          <p:cNvSpPr/>
          <p:nvPr/>
        </p:nvSpPr>
        <p:spPr>
          <a:xfrm>
            <a:off x="0" y="-8775"/>
            <a:ext cx="9144300" cy="393600"/>
          </a:xfrm>
          <a:prstGeom prst="rect">
            <a:avLst/>
          </a:prstGeom>
          <a:solidFill>
            <a:srgbClr val="10E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5"/>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60" name="Google Shape;60;p15"/>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latin typeface="Helvetica Neue"/>
                <a:ea typeface="Helvetica Neue"/>
                <a:cs typeface="Helvetica Neue"/>
                <a:sym typeface="Helvetica Neue"/>
              </a:defRPr>
            </a:lvl1pPr>
            <a:lvl2pPr lvl="1" algn="r" rtl="0">
              <a:buNone/>
              <a:defRPr sz="700">
                <a:latin typeface="Helvetica Neue"/>
                <a:ea typeface="Helvetica Neue"/>
                <a:cs typeface="Helvetica Neue"/>
                <a:sym typeface="Helvetica Neue"/>
              </a:defRPr>
            </a:lvl2pPr>
            <a:lvl3pPr lvl="2" algn="r" rtl="0">
              <a:buNone/>
              <a:defRPr sz="700">
                <a:latin typeface="Helvetica Neue"/>
                <a:ea typeface="Helvetica Neue"/>
                <a:cs typeface="Helvetica Neue"/>
                <a:sym typeface="Helvetica Neue"/>
              </a:defRPr>
            </a:lvl3pPr>
            <a:lvl4pPr lvl="3" algn="r" rtl="0">
              <a:buNone/>
              <a:defRPr sz="700">
                <a:latin typeface="Helvetica Neue"/>
                <a:ea typeface="Helvetica Neue"/>
                <a:cs typeface="Helvetica Neue"/>
                <a:sym typeface="Helvetica Neue"/>
              </a:defRPr>
            </a:lvl4pPr>
            <a:lvl5pPr lvl="4" algn="r" rtl="0">
              <a:buNone/>
              <a:defRPr sz="700">
                <a:latin typeface="Helvetica Neue"/>
                <a:ea typeface="Helvetica Neue"/>
                <a:cs typeface="Helvetica Neue"/>
                <a:sym typeface="Helvetica Neue"/>
              </a:defRPr>
            </a:lvl5pPr>
            <a:lvl6pPr lvl="5" algn="r" rtl="0">
              <a:buNone/>
              <a:defRPr sz="700">
                <a:latin typeface="Helvetica Neue"/>
                <a:ea typeface="Helvetica Neue"/>
                <a:cs typeface="Helvetica Neue"/>
                <a:sym typeface="Helvetica Neue"/>
              </a:defRPr>
            </a:lvl6pPr>
            <a:lvl7pPr lvl="6" algn="r" rtl="0">
              <a:buNone/>
              <a:defRPr sz="700">
                <a:latin typeface="Helvetica Neue"/>
                <a:ea typeface="Helvetica Neue"/>
                <a:cs typeface="Helvetica Neue"/>
                <a:sym typeface="Helvetica Neue"/>
              </a:defRPr>
            </a:lvl7pPr>
            <a:lvl8pPr lvl="7" algn="r" rtl="0">
              <a:buNone/>
              <a:defRPr sz="700">
                <a:latin typeface="Helvetica Neue"/>
                <a:ea typeface="Helvetica Neue"/>
                <a:cs typeface="Helvetica Neue"/>
                <a:sym typeface="Helvetica Neue"/>
              </a:defRPr>
            </a:lvl8pPr>
            <a:lvl9pPr lvl="8" algn="r" rtl="0">
              <a:buNone/>
              <a:defRPr sz="7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riotgames.com/en/lega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mailto:creatorsupport@riotgam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6"/>
          <p:cNvPicPr preferRelativeResize="0"/>
          <p:nvPr/>
        </p:nvPicPr>
        <p:blipFill rotWithShape="1">
          <a:blip r:embed="rId3">
            <a:alphaModFix/>
          </a:blip>
          <a:srcRect t="6224" b="6233"/>
          <a:stretch/>
        </p:blipFill>
        <p:spPr>
          <a:xfrm>
            <a:off x="0" y="0"/>
            <a:ext cx="9144003" cy="2001285"/>
          </a:xfrm>
          <a:prstGeom prst="rect">
            <a:avLst/>
          </a:prstGeom>
          <a:noFill/>
          <a:ln>
            <a:noFill/>
          </a:ln>
        </p:spPr>
      </p:pic>
      <p:sp>
        <p:nvSpPr>
          <p:cNvPr id="66" name="Google Shape;66;p16"/>
          <p:cNvSpPr txBox="1"/>
          <p:nvPr/>
        </p:nvSpPr>
        <p:spPr>
          <a:xfrm>
            <a:off x="228600" y="4695350"/>
            <a:ext cx="2648100" cy="363900"/>
          </a:xfrm>
          <a:prstGeom prst="rect">
            <a:avLst/>
          </a:prstGeom>
          <a:noFill/>
          <a:ln>
            <a:noFill/>
          </a:ln>
        </p:spPr>
        <p:txBody>
          <a:bodyPr spcFirstLastPara="1" wrap="square" lIns="91425" tIns="91425" rIns="91425" bIns="91425" anchor="ctr" anchorCtr="0">
            <a:noAutofit/>
          </a:bodyPr>
          <a:lstStyle/>
          <a:p>
            <a:pPr marL="0" lvl="0" indent="0" algn="l" rtl="0">
              <a:lnSpc>
                <a:spcPct val="70000"/>
              </a:lnSpc>
              <a:spcBef>
                <a:spcPts val="0"/>
              </a:spcBef>
              <a:spcAft>
                <a:spcPts val="0"/>
              </a:spcAft>
              <a:buNone/>
            </a:pPr>
            <a:r>
              <a:rPr lang="de" sz="1200" b="1" i="0" u="none" baseline="0">
                <a:latin typeface="Archivo Black"/>
                <a:ea typeface="Archivo Black"/>
                <a:cs typeface="Archivo Black"/>
                <a:sym typeface="Archivo Black"/>
              </a:rPr>
              <a:t>RICHTLINIEN FÜR CREATORS</a:t>
            </a:r>
            <a:endParaRPr sz="1200" b="1">
              <a:latin typeface="Archivo Black"/>
              <a:ea typeface="Archivo Black"/>
              <a:cs typeface="Archivo Black"/>
              <a:sym typeface="Archivo Black"/>
            </a:endParaRPr>
          </a:p>
        </p:txBody>
      </p:sp>
      <p:sp>
        <p:nvSpPr>
          <p:cNvPr id="67" name="Google Shape;67;p16"/>
          <p:cNvSpPr txBox="1"/>
          <p:nvPr/>
        </p:nvSpPr>
        <p:spPr>
          <a:xfrm>
            <a:off x="6894150" y="4695350"/>
            <a:ext cx="2048400" cy="363900"/>
          </a:xfrm>
          <a:prstGeom prst="rect">
            <a:avLst/>
          </a:prstGeom>
          <a:noFill/>
          <a:ln>
            <a:noFill/>
          </a:ln>
        </p:spPr>
        <p:txBody>
          <a:bodyPr spcFirstLastPara="1" wrap="square" lIns="91425" tIns="91425" rIns="91425" bIns="91425" anchor="ctr" anchorCtr="0">
            <a:noAutofit/>
          </a:bodyPr>
          <a:lstStyle/>
          <a:p>
            <a:pPr marL="0" lvl="0" indent="0" algn="r" rtl="0">
              <a:lnSpc>
                <a:spcPct val="70000"/>
              </a:lnSpc>
              <a:spcBef>
                <a:spcPts val="0"/>
              </a:spcBef>
              <a:spcAft>
                <a:spcPts val="0"/>
              </a:spcAft>
              <a:buNone/>
            </a:pPr>
            <a:r>
              <a:rPr lang="de" sz="1200" b="1" i="0" u="none" baseline="0">
                <a:latin typeface="Archivo Black"/>
                <a:ea typeface="Archivo Black"/>
                <a:cs typeface="Archivo Black"/>
                <a:sym typeface="Archivo Black"/>
              </a:rPr>
              <a:t>MÄRZ 2025</a:t>
            </a:r>
            <a:endParaRPr sz="1200" b="1">
              <a:latin typeface="Archivo Black"/>
              <a:ea typeface="Archivo Black"/>
              <a:cs typeface="Archivo Black"/>
              <a:sym typeface="Archiv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7"/>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3" name="Google Shape;7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4" name="Google Shape;74;p17"/>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de" sz="700" b="0" i="0" u="none" baseline="0">
                <a:solidFill>
                  <a:srgbClr val="FAFAFA"/>
                </a:solidFill>
                <a:latin typeface="Helvetica Neue"/>
                <a:ea typeface="Helvetica Neue"/>
                <a:cs typeface="Helvetica Neue"/>
                <a:sym typeface="Helvetica Neue"/>
              </a:rPr>
              <a:t>Richtlinien für Creators</a:t>
            </a:r>
            <a:endParaRPr sz="700">
              <a:solidFill>
                <a:srgbClr val="FAFAFA"/>
              </a:solidFill>
              <a:latin typeface="Helvetica Neue"/>
              <a:ea typeface="Helvetica Neue"/>
              <a:cs typeface="Helvetica Neue"/>
              <a:sym typeface="Helvetica Neue"/>
            </a:endParaRPr>
          </a:p>
        </p:txBody>
      </p:sp>
      <p:sp>
        <p:nvSpPr>
          <p:cNvPr id="75" name="Google Shape;75;p17"/>
          <p:cNvSpPr txBox="1"/>
          <p:nvPr/>
        </p:nvSpPr>
        <p:spPr>
          <a:xfrm>
            <a:off x="0" y="765375"/>
            <a:ext cx="8776500" cy="9927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de" sz="7000" b="1" i="0" u="none" baseline="0">
                <a:solidFill>
                  <a:srgbClr val="FAFAFA"/>
                </a:solidFill>
                <a:latin typeface="Bebas Neue"/>
                <a:ea typeface="Bebas Neue"/>
                <a:cs typeface="Bebas Neue"/>
                <a:sym typeface="Bebas Neue"/>
              </a:rPr>
              <a:t>Grundregeln und Richtlinien</a:t>
            </a:r>
            <a:endParaRPr sz="7000" b="1">
              <a:solidFill>
                <a:srgbClr val="FAFAFA"/>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3</a:t>
            </a:fld>
            <a:endParaRPr/>
          </a:p>
        </p:txBody>
      </p:sp>
      <p:sp>
        <p:nvSpPr>
          <p:cNvPr id="81" name="Google Shape;81;p18"/>
          <p:cNvSpPr txBox="1"/>
          <p:nvPr/>
        </p:nvSpPr>
        <p:spPr>
          <a:xfrm>
            <a:off x="226900" y="583200"/>
            <a:ext cx="7533468" cy="5886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de" sz="3500" b="1" i="0" u="none" baseline="0" dirty="0">
                <a:solidFill>
                  <a:srgbClr val="FAFAFA"/>
                </a:solidFill>
                <a:latin typeface="Bebas Neue"/>
                <a:ea typeface="Bebas Neue"/>
                <a:cs typeface="Bebas Neue"/>
                <a:sym typeface="Bebas Neue"/>
              </a:rPr>
              <a:t>Globale Events in 2025 – Grundregeln</a:t>
            </a:r>
            <a:endParaRPr sz="3500" b="1" dirty="0">
              <a:solidFill>
                <a:srgbClr val="FAFAFA"/>
              </a:solidFill>
              <a:latin typeface="Bebas Neue"/>
              <a:ea typeface="Bebas Neue"/>
              <a:cs typeface="Bebas Neue"/>
              <a:sym typeface="Bebas Neue"/>
            </a:endParaRPr>
          </a:p>
        </p:txBody>
      </p:sp>
      <p:sp>
        <p:nvSpPr>
          <p:cNvPr id="82" name="Google Shape;82;p18"/>
          <p:cNvSpPr txBox="1"/>
          <p:nvPr/>
        </p:nvSpPr>
        <p:spPr>
          <a:xfrm>
            <a:off x="263349" y="1058500"/>
            <a:ext cx="8423453" cy="4619696"/>
          </a:xfrm>
          <a:prstGeom prst="rect">
            <a:avLst/>
          </a:prstGeom>
          <a:noFill/>
          <a:ln>
            <a:noFill/>
          </a:ln>
        </p:spPr>
        <p:txBody>
          <a:bodyPr spcFirstLastPara="1" wrap="square" lIns="91425" tIns="91425" rIns="91425" bIns="91425" anchor="t" anchorCtr="0">
            <a:spAutoFit/>
          </a:bodyPr>
          <a:lstStyle/>
          <a:p>
            <a:pPr marL="0" lvl="0" indent="0" algn="just" rtl="0">
              <a:lnSpc>
                <a:spcPct val="110000"/>
              </a:lnSpc>
              <a:spcBef>
                <a:spcPts val="0"/>
              </a:spcBef>
              <a:spcAft>
                <a:spcPts val="0"/>
              </a:spcAft>
              <a:buClr>
                <a:schemeClr val="dk1"/>
              </a:buClr>
              <a:buSzPts val="1100"/>
              <a:buFont typeface="Arial"/>
              <a:buNone/>
            </a:pPr>
            <a:r>
              <a:rPr lang="de" sz="1100" b="0" i="0" u="none" baseline="0" dirty="0">
                <a:solidFill>
                  <a:schemeClr val="lt1"/>
                </a:solidFill>
                <a:latin typeface="Helvetica Neue"/>
                <a:ea typeface="Helvetica Neue"/>
                <a:cs typeface="Helvetica Neue"/>
                <a:sym typeface="Helvetica Neue"/>
              </a:rPr>
              <a:t>Riot ermutigt die Creator-Community, Inhalte im Zusammenhang mit unseren Ligen und Events zu erstellen. Wir bitten die Creators jedoch, sich an die folgenden grundlegenden Richtlinien zu halten:</a:t>
            </a:r>
            <a:endParaRPr sz="1100"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Clr>
                <a:schemeClr val="dk1"/>
              </a:buClr>
              <a:buSzPts val="1100"/>
              <a:buFont typeface="Arial"/>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0000"/>
              </a:lnSpc>
              <a:spcBef>
                <a:spcPts val="0"/>
              </a:spcBef>
              <a:spcAft>
                <a:spcPts val="0"/>
              </a:spcAft>
              <a:buClr>
                <a:schemeClr val="lt1"/>
              </a:buClr>
              <a:buSzPts val="1100"/>
              <a:buFont typeface="Helvetica Neue"/>
              <a:buChar char="●"/>
            </a:pPr>
            <a:r>
              <a:rPr lang="de" sz="1100" b="1" i="0" u="none" baseline="0" dirty="0">
                <a:solidFill>
                  <a:schemeClr val="lt1"/>
                </a:solidFill>
                <a:latin typeface="Helvetica Neue"/>
                <a:ea typeface="Helvetica Neue"/>
                <a:cs typeface="Helvetica Neue"/>
                <a:sym typeface="Helvetica Neue"/>
              </a:rPr>
              <a:t>Creators dürfen während der Live-Übertragung </a:t>
            </a:r>
            <a:r>
              <a:rPr lang="de" sz="1100" b="1" i="1" u="sng" baseline="0" dirty="0">
                <a:solidFill>
                  <a:schemeClr val="lt1"/>
                </a:solidFill>
                <a:latin typeface="Helvetica Neue"/>
                <a:ea typeface="Helvetica Neue"/>
                <a:cs typeface="Helvetica Neue"/>
                <a:sym typeface="Helvetica Neue"/>
              </a:rPr>
              <a:t>jederzeit</a:t>
            </a:r>
            <a:r>
              <a:rPr lang="de" sz="1100" b="1" i="0" u="sng" baseline="0" dirty="0">
                <a:solidFill>
                  <a:schemeClr val="lt1"/>
                </a:solidFill>
                <a:latin typeface="Helvetica Neue"/>
                <a:ea typeface="Helvetica Neue"/>
                <a:cs typeface="Helvetica Neue"/>
                <a:sym typeface="Helvetica Neue"/>
              </a:rPr>
              <a:t> </a:t>
            </a:r>
            <a:r>
              <a:rPr lang="de" sz="1100" b="1" i="0" u="none" baseline="0" dirty="0">
                <a:solidFill>
                  <a:schemeClr val="lt1"/>
                </a:solidFill>
                <a:latin typeface="Helvetica Neue"/>
                <a:ea typeface="Helvetica Neue"/>
                <a:cs typeface="Helvetica Neue"/>
                <a:sym typeface="Helvetica Neue"/>
              </a:rPr>
              <a:t>kurze Videos auf Abruf bzw. Reaktionen auf globale Events in den sozialen Medien posten, wobei nur kurze Sendemitschnitte verwendet werden dürfen („kurz“ = maximal 60 Sekunden). Creators dürfen nur bis zu 5 (fünf) solcher Reaktionsbeiträge je Übertragung eines bestimmten globalen Events posten.  </a:t>
            </a:r>
            <a:endParaRPr sz="1100" b="1" dirty="0">
              <a:solidFill>
                <a:schemeClr val="lt1"/>
              </a:solidFill>
              <a:latin typeface="Helvetica Neue"/>
              <a:ea typeface="Helvetica Neue"/>
              <a:cs typeface="Helvetica Neue"/>
              <a:sym typeface="Helvetica Neue"/>
            </a:endParaRPr>
          </a:p>
          <a:p>
            <a:pPr marL="457200" lvl="0" indent="0" algn="just" rtl="0">
              <a:lnSpc>
                <a:spcPct val="110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0000"/>
              </a:lnSpc>
              <a:spcBef>
                <a:spcPts val="0"/>
              </a:spcBef>
              <a:spcAft>
                <a:spcPts val="0"/>
              </a:spcAft>
              <a:buClr>
                <a:schemeClr val="lt1"/>
              </a:buClr>
              <a:buSzPts val="1100"/>
              <a:buFont typeface="Helvetica Neue"/>
              <a:buChar char="●"/>
            </a:pPr>
            <a:r>
              <a:rPr lang="de" sz="1100" b="1" i="0" u="none" baseline="0" dirty="0">
                <a:solidFill>
                  <a:schemeClr val="lt1"/>
                </a:solidFill>
                <a:latin typeface="Helvetica Neue"/>
                <a:ea typeface="Helvetica Neue"/>
                <a:cs typeface="Helvetica Neue"/>
                <a:sym typeface="Helvetica Neue"/>
              </a:rPr>
              <a:t>Sobald die Übertragung eines globalen Events 8 (acht) Stunden lang beendet ist, dürfen Creators längere Videoclips der Übertragung des globalen Events (länger = mindestens 60 Sekunden) in Streams oder Videos auf Abruf des globalen Events einbinden.</a:t>
            </a:r>
            <a:endParaRPr sz="1100" b="1" dirty="0">
              <a:solidFill>
                <a:schemeClr val="lt1"/>
              </a:solidFill>
              <a:latin typeface="Helvetica Neue"/>
              <a:ea typeface="Helvetica Neue"/>
              <a:cs typeface="Helvetica Neue"/>
              <a:sym typeface="Helvetica Neue"/>
            </a:endParaRPr>
          </a:p>
          <a:p>
            <a:pPr marL="457200" lvl="0" indent="0" algn="just" rtl="0">
              <a:lnSpc>
                <a:spcPct val="110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0000"/>
              </a:lnSpc>
              <a:spcBef>
                <a:spcPts val="0"/>
              </a:spcBef>
              <a:spcAft>
                <a:spcPts val="0"/>
              </a:spcAft>
              <a:buClr>
                <a:schemeClr val="lt1"/>
              </a:buClr>
              <a:buSzPts val="1100"/>
              <a:buFont typeface="Helvetica Neue"/>
              <a:buChar char="●"/>
            </a:pPr>
            <a:r>
              <a:rPr lang="de" sz="1100" b="1" i="0" u="none" baseline="0" dirty="0">
                <a:solidFill>
                  <a:schemeClr val="lt1"/>
                </a:solidFill>
                <a:latin typeface="Helvetica Neue"/>
                <a:ea typeface="Helvetica Neue"/>
                <a:cs typeface="Helvetica Neue"/>
                <a:sym typeface="Helvetica Neue"/>
              </a:rPr>
              <a:t>Partner-Logos dürfen nicht verdeckt, entfernt oder in irgendeiner Weise modifiziert werden.</a:t>
            </a:r>
            <a:endParaRPr sz="1100" b="1" dirty="0">
              <a:solidFill>
                <a:schemeClr val="lt1"/>
              </a:solidFill>
              <a:latin typeface="Helvetica Neue"/>
              <a:ea typeface="Helvetica Neue"/>
              <a:cs typeface="Helvetica Neue"/>
              <a:sym typeface="Helvetica Neue"/>
            </a:endParaRPr>
          </a:p>
          <a:p>
            <a:pPr marL="457200" lvl="0" indent="0" algn="just" rtl="0">
              <a:lnSpc>
                <a:spcPct val="110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0000"/>
              </a:lnSpc>
              <a:spcBef>
                <a:spcPts val="0"/>
              </a:spcBef>
              <a:spcAft>
                <a:spcPts val="0"/>
              </a:spcAft>
              <a:buClr>
                <a:schemeClr val="lt1"/>
              </a:buClr>
              <a:buSzPts val="1100"/>
              <a:buFont typeface="Helvetica Neue"/>
              <a:buChar char="●"/>
            </a:pPr>
            <a:r>
              <a:rPr lang="de" sz="1100" b="1" i="0" u="none" baseline="0" dirty="0">
                <a:solidFill>
                  <a:schemeClr val="lt1"/>
                </a:solidFill>
                <a:latin typeface="Helvetica Neue"/>
                <a:ea typeface="Helvetica Neue"/>
                <a:cs typeface="Helvetica Neue"/>
                <a:sym typeface="Helvetica Neue"/>
              </a:rPr>
              <a:t>Ingame-Audio aus den Übertragungen sowie Gameplay-Aufnahmen dürfen benutzt und veröffentlicht werden. Musik aus den Übertragungen muss jedoch entfernt oder stummgeschaltet werden.</a:t>
            </a:r>
            <a:endParaRPr sz="1100" b="1" dirty="0">
              <a:solidFill>
                <a:schemeClr val="lt1"/>
              </a:solidFill>
              <a:latin typeface="Helvetica Neue"/>
              <a:ea typeface="Helvetica Neue"/>
              <a:cs typeface="Helvetica Neue"/>
              <a:sym typeface="Helvetica Neue"/>
            </a:endParaRPr>
          </a:p>
          <a:p>
            <a:pPr marL="457200" lvl="0" indent="0" algn="just" rtl="0">
              <a:lnSpc>
                <a:spcPct val="110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0000"/>
              </a:lnSpc>
              <a:spcBef>
                <a:spcPts val="0"/>
              </a:spcBef>
              <a:spcAft>
                <a:spcPts val="0"/>
              </a:spcAft>
              <a:buClr>
                <a:schemeClr val="lt1"/>
              </a:buClr>
              <a:buSzPts val="1100"/>
              <a:buFont typeface="Helvetica Neue"/>
              <a:buChar char="●"/>
            </a:pPr>
            <a:r>
              <a:rPr lang="de" sz="1100" b="1" i="0" u="none" baseline="0" dirty="0">
                <a:solidFill>
                  <a:schemeClr val="lt1"/>
                </a:solidFill>
                <a:latin typeface="Helvetica Neue"/>
                <a:ea typeface="Helvetica Neue"/>
                <a:cs typeface="Helvetica Neue"/>
                <a:sym typeface="Helvetica Neue"/>
              </a:rPr>
              <a:t>Außerdem sollten sämtliche Inhalte die im </a:t>
            </a:r>
            <a:r>
              <a:rPr lang="de" sz="1100" b="1" i="0" u="sng" baseline="0" dirty="0">
                <a:solidFill>
                  <a:schemeClr val="hlink"/>
                </a:solidFill>
                <a:latin typeface="Helvetica Neue"/>
                <a:ea typeface="Helvetica Neue"/>
                <a:cs typeface="Helvetica Neue"/>
                <a:sym typeface="Helvetica Neue"/>
                <a:hlinkClick r:id="rId3"/>
              </a:rPr>
              <a:t>Rechtlichen Geschwafel von Riot</a:t>
            </a:r>
            <a:r>
              <a:rPr lang="de" sz="1100" b="1" i="0" u="none" baseline="0" dirty="0">
                <a:solidFill>
                  <a:schemeClr val="lt1"/>
                </a:solidFill>
                <a:latin typeface="Helvetica Neue"/>
                <a:ea typeface="Helvetica Neue"/>
                <a:cs typeface="Helvetica Neue"/>
                <a:sym typeface="Helvetica Neue"/>
              </a:rPr>
              <a:t> enthaltenen Regeln befolgen.</a:t>
            </a:r>
            <a:endParaRPr sz="1100" b="1"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None/>
            </a:pPr>
            <a:endParaRPr sz="700"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None/>
            </a:pPr>
            <a:r>
              <a:rPr lang="de" sz="1100" b="0" i="0" u="none" baseline="0" dirty="0">
                <a:solidFill>
                  <a:schemeClr val="lt1"/>
                </a:solidFill>
                <a:latin typeface="Helvetica Neue"/>
                <a:ea typeface="Helvetica Neue"/>
                <a:cs typeface="Helvetica Neue"/>
                <a:sym typeface="Helvetica Neue"/>
              </a:rPr>
              <a:t>Diese Richtlinien stehen im Einklang mit den Richtlinien vergangener globaler Events und gelten für Creators und andere Dritte, die </a:t>
            </a:r>
            <a:r>
              <a:rPr lang="de" sz="1100" b="0" i="1" u="sng" baseline="0" dirty="0">
                <a:solidFill>
                  <a:schemeClr val="lt1"/>
                </a:solidFill>
                <a:latin typeface="Helvetica Neue"/>
                <a:ea typeface="Helvetica Neue"/>
                <a:cs typeface="Helvetica Neue"/>
                <a:sym typeface="Helvetica Neue"/>
              </a:rPr>
              <a:t>NICHT </a:t>
            </a:r>
            <a:r>
              <a:rPr lang="de" sz="1100" b="0" i="0" u="none" baseline="0" dirty="0">
                <a:solidFill>
                  <a:schemeClr val="lt1"/>
                </a:solidFill>
                <a:latin typeface="Helvetica Neue"/>
                <a:ea typeface="Helvetica Neue"/>
                <a:cs typeface="Helvetica Neue"/>
                <a:sym typeface="Helvetica Neue"/>
              </a:rPr>
              <a:t>offiziell mit Riot in Bezug auf die globalen Events zusammenarbeiten. Wenn du dir nicht sicher bist, ob etwas verwendet werden sollte oder nicht oder wie es verwendet werden sollte, wende dich bitte an </a:t>
            </a:r>
            <a:r>
              <a:rPr lang="de" sz="1100" b="1" i="0" u="sng" baseline="0" dirty="0">
                <a:solidFill>
                  <a:schemeClr val="lt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creatorsupport@riotgames.com</a:t>
            </a:r>
            <a:r>
              <a:rPr lang="de" sz="1100" b="0" i="0" u="none" baseline="0" dirty="0">
                <a:solidFill>
                  <a:schemeClr val="lt1"/>
                </a:solidFill>
                <a:latin typeface="Helvetica Neue"/>
                <a:ea typeface="Helvetica Neue"/>
                <a:cs typeface="Helvetica Neue"/>
                <a:sym typeface="Helvetica Neue"/>
              </a:rPr>
              <a:t>. </a:t>
            </a:r>
            <a:endParaRPr sz="1100"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None/>
            </a:pPr>
            <a:endParaRPr sz="1100"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None/>
            </a:pPr>
            <a:endParaRPr sz="1100"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None/>
            </a:pPr>
            <a:endParaRPr sz="1100" dirty="0">
              <a:solidFill>
                <a:schemeClr val="lt1"/>
              </a:solidFill>
              <a:latin typeface="Helvetica Neue"/>
              <a:ea typeface="Helvetica Neue"/>
              <a:cs typeface="Helvetica Neue"/>
              <a:sym typeface="Helvetica Neue"/>
            </a:endParaRPr>
          </a:p>
        </p:txBody>
      </p:sp>
      <p:sp>
        <p:nvSpPr>
          <p:cNvPr id="83" name="Google Shape;83;p18"/>
          <p:cNvSpPr txBox="1"/>
          <p:nvPr/>
        </p:nvSpPr>
        <p:spPr>
          <a:xfrm>
            <a:off x="3826925" y="65350"/>
            <a:ext cx="1302300" cy="3462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de" sz="700" b="0" i="0" u="none" baseline="0">
                <a:solidFill>
                  <a:schemeClr val="dk1"/>
                </a:solidFill>
                <a:latin typeface="Helvetica Neue"/>
                <a:ea typeface="Helvetica Neue"/>
                <a:cs typeface="Helvetica Neue"/>
                <a:sym typeface="Helvetica Neue"/>
              </a:rPr>
              <a:t>Grundlegende Regeln</a:t>
            </a:r>
            <a:endParaRPr sz="700">
              <a:solidFill>
                <a:schemeClr val="dk1"/>
              </a:solidFill>
              <a:latin typeface="Helvetica Neue"/>
              <a:ea typeface="Helvetica Neue"/>
              <a:cs typeface="Helvetica Neue"/>
              <a:sym typeface="Helvetica Neue"/>
            </a:endParaRPr>
          </a:p>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
        <p:nvSpPr>
          <p:cNvPr id="84" name="Google Shape;84;p18"/>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de" sz="700" b="0" i="0" u="none" baseline="0">
                <a:solidFill>
                  <a:schemeClr val="dk1"/>
                </a:solidFill>
                <a:latin typeface="Helvetica Neue"/>
                <a:ea typeface="Helvetica Neue"/>
                <a:cs typeface="Helvetica Neue"/>
                <a:sym typeface="Helvetica Neue"/>
              </a:rPr>
              <a:t>Richtlinien für Creators</a:t>
            </a:r>
            <a:endParaRPr sz="700">
              <a:latin typeface="Helvetica Neue"/>
              <a:ea typeface="Helvetica Neue"/>
              <a:cs typeface="Helvetica Neue"/>
              <a:sym typeface="Helvetica Neue"/>
            </a:endParaRPr>
          </a:p>
        </p:txBody>
      </p:sp>
      <p:sp>
        <p:nvSpPr>
          <p:cNvPr id="85" name="Google Shape;85;p18"/>
          <p:cNvSpPr txBox="1"/>
          <p:nvPr/>
        </p:nvSpPr>
        <p:spPr>
          <a:xfrm>
            <a:off x="5100325" y="65350"/>
            <a:ext cx="14148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1" name="Google Shape;9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2" name="Google Shape;92;p19"/>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de" sz="700" b="0" i="0" u="none" baseline="0">
                <a:solidFill>
                  <a:srgbClr val="FAFAFA"/>
                </a:solidFill>
                <a:latin typeface="Helvetica Neue"/>
                <a:ea typeface="Helvetica Neue"/>
                <a:cs typeface="Helvetica Neue"/>
                <a:sym typeface="Helvetica Neue"/>
              </a:rPr>
              <a:t>Richtlinien für Creators</a:t>
            </a:r>
            <a:endParaRPr sz="700">
              <a:solidFill>
                <a:srgbClr val="FAFAFA"/>
              </a:solidFill>
              <a:latin typeface="Helvetica Neue"/>
              <a:ea typeface="Helvetica Neue"/>
              <a:cs typeface="Helvetica Neue"/>
              <a:sym typeface="Helvetica Neue"/>
            </a:endParaRPr>
          </a:p>
        </p:txBody>
      </p:sp>
      <p:sp>
        <p:nvSpPr>
          <p:cNvPr id="93" name="Google Shape;93;p19"/>
          <p:cNvSpPr txBox="1"/>
          <p:nvPr/>
        </p:nvSpPr>
        <p:spPr>
          <a:xfrm>
            <a:off x="636675" y="555425"/>
            <a:ext cx="7653900" cy="11658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de" sz="8500" b="1" i="0" u="none" baseline="0">
                <a:solidFill>
                  <a:srgbClr val="FAFAFA"/>
                </a:solidFill>
                <a:latin typeface="Bebas Neue"/>
                <a:ea typeface="Bebas Neue"/>
                <a:cs typeface="Bebas Neue"/>
                <a:sym typeface="Bebas Neue"/>
              </a:rPr>
              <a:t>Vielen Dank, viel Erfolg und viel Spaß!</a:t>
            </a:r>
            <a:endParaRPr sz="8500" b="1">
              <a:solidFill>
                <a:srgbClr val="FAFAFA"/>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Presentación en pantalla (16:9)</PresentationFormat>
  <Paragraphs>28</Paragraphs>
  <Slides>4</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Archivo Black</vt:lpstr>
      <vt:lpstr>Helvetica Neue</vt:lpstr>
      <vt:lpstr>Arial</vt:lpstr>
      <vt:lpstr>Bebas Neue</vt:lpstr>
      <vt:lpstr>Simple Light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Karen Rosas Ramos</cp:lastModifiedBy>
  <cp:revision>1</cp:revision>
  <dcterms:modified xsi:type="dcterms:W3CDTF">2025-03-12T19:00:58Z</dcterms:modified>
</cp:coreProperties>
</file>